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Default Extension="gif" ContentType="image/gif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64" r:id="rId4"/>
    <p:sldId id="261" r:id="rId5"/>
    <p:sldId id="258" r:id="rId6"/>
    <p:sldId id="262" r:id="rId7"/>
    <p:sldId id="263" r:id="rId8"/>
    <p:sldId id="259" r:id="rId9"/>
    <p:sldId id="260" r:id="rId10"/>
    <p:sldId id="265" r:id="rId11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359152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781544" cy="1470025"/>
          </a:xfrm>
        </p:spPr>
        <p:txBody>
          <a:bodyPr vert="horz" lIns="91440" tIns="45720" rIns="91440" bIns="45720" rtlCol="0" anchor="t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2359152"/>
            <a:ext cx="8211312" cy="685800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20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600200"/>
            <a:ext cx="7693074" cy="4525963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 bwMode="gray">
          <a:xfrm rot="5400000">
            <a:off x="4572000" y="2350008"/>
            <a:ext cx="6519672" cy="1810512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6553200" y="6135624"/>
            <a:ext cx="987552" cy="722376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8606181" y="1379355"/>
            <a:ext cx="539496" cy="1463040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8604504" y="0"/>
            <a:ext cx="539496" cy="1828800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931152" y="274637"/>
            <a:ext cx="1673352" cy="5852160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327648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511296" y="3044952"/>
            <a:ext cx="4690872" cy="740664"/>
          </a:xfrm>
        </p:spPr>
        <p:txBody>
          <a:bodyPr vert="horz" lIns="91440" tIns="45720" rIns="91440" bIns="45720" rtlCol="0" anchor="ctr">
            <a:normAutofit/>
          </a:bodyPr>
          <a:lstStyle>
            <a:lvl1pPr marL="0" indent="0">
              <a:buNone/>
              <a:defRPr lang="en-US" sz="2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marL="0" lvl="0" indent="0" algn="r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8211312" y="2788920"/>
            <a:ext cx="932688" cy="1005840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2130552"/>
            <a:ext cx="8458200" cy="91440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2496312" y="0"/>
            <a:ext cx="1709928" cy="235915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 userDrawn="1"/>
        </p:nvSpPr>
        <p:spPr bwMode="gray">
          <a:xfrm>
            <a:off x="0" y="0"/>
            <a:ext cx="2788920" cy="2670048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3813048"/>
            <a:ext cx="7772400" cy="1143000"/>
          </a:xfrm>
        </p:spPr>
        <p:txBody>
          <a:bodyPr vert="horz" lIns="91440" tIns="45720" rIns="91440" bIns="45720" rtlCol="0" anchor="ctr">
            <a:normAutofit/>
          </a:bodyPr>
          <a:lstStyle>
            <a:lvl1pPr algn="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78025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 bwMode="gray">
          <a:xfrm>
            <a:off x="457200" y="1627632"/>
            <a:ext cx="4040188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286000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 bwMode="gray">
          <a:xfrm>
            <a:off x="4645025" y="1627632"/>
            <a:ext cx="4041775" cy="639762"/>
          </a:xfrm>
        </p:spPr>
        <p:txBody>
          <a:bodyPr vert="horz" lIns="91440" tIns="45720" rIns="91440" bIns="45720" rtlCol="0" anchor="b">
            <a:normAutofit/>
          </a:bodyPr>
          <a:lstStyle>
            <a:lvl1pPr marL="0" indent="0">
              <a:buNone/>
              <a:defRPr lang="en-US" sz="2400" b="1" kern="1200" cap="none" spc="0" smtClean="0">
                <a:ln w="12700">
                  <a:solidFill>
                    <a:schemeClr val="tx2">
                      <a:satMod val="155000"/>
                    </a:schemeClr>
                  </a:solidFill>
                  <a:prstDash val="solid"/>
                </a:ln>
                <a:solidFill>
                  <a:schemeClr val="bg2">
                    <a:tint val="85000"/>
                    <a:satMod val="155000"/>
                  </a:schemeClr>
                </a:solidFill>
                <a:effectLst>
                  <a:outerShdw blurRad="41275" dist="20320" dir="1800000" algn="tl" rotWithShape="0">
                    <a:srgbClr val="000000">
                      <a:alpha val="40000"/>
                    </a:srgbClr>
                  </a:outerShdw>
                </a:effectLst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286000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 userDrawn="1"/>
        </p:nvSpPr>
        <p:spPr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 vert="horz" lIns="91440" tIns="45720" rIns="91440" bIns="45720" rtlCol="0" anchor="ctr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4400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ctangle 10"/>
          <p:cNvSpPr/>
          <p:nvPr userDrawn="1"/>
        </p:nvSpPr>
        <p:spPr bwMode="gray">
          <a:xfrm>
            <a:off x="0" y="6501384"/>
            <a:ext cx="9144000" cy="356616"/>
          </a:xfrm>
          <a:prstGeom prst="rect">
            <a:avLst/>
          </a:prstGeom>
          <a:solidFill>
            <a:schemeClr val="accent6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/>
          <p:cNvSpPr/>
          <p:nvPr userDrawn="1"/>
        </p:nvSpPr>
        <p:spPr bwMode="gray">
          <a:xfrm>
            <a:off x="0" y="0"/>
            <a:ext cx="9144000" cy="301752"/>
          </a:xfrm>
          <a:prstGeom prst="rect">
            <a:avLst/>
          </a:prstGeom>
          <a:solidFill>
            <a:schemeClr val="accent5">
              <a:lumMod val="60000"/>
              <a:lumOff val="40000"/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Rectangle 12"/>
          <p:cNvSpPr/>
          <p:nvPr userDrawn="1"/>
        </p:nvSpPr>
        <p:spPr bwMode="gray">
          <a:xfrm>
            <a:off x="0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4" name="Rectangle 13"/>
          <p:cNvSpPr/>
          <p:nvPr userDrawn="1"/>
        </p:nvSpPr>
        <p:spPr bwMode="gray">
          <a:xfrm>
            <a:off x="0" y="0"/>
            <a:ext cx="2432304" cy="530352"/>
          </a:xfrm>
          <a:prstGeom prst="rect">
            <a:avLst/>
          </a:prstGeom>
          <a:solidFill>
            <a:schemeClr val="accent2">
              <a:alpha val="50196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Rectangle 14"/>
          <p:cNvSpPr/>
          <p:nvPr userDrawn="1"/>
        </p:nvSpPr>
        <p:spPr bwMode="gray">
          <a:xfrm>
            <a:off x="1426464" y="0"/>
            <a:ext cx="1572768" cy="438912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Rectangle 15"/>
          <p:cNvSpPr/>
          <p:nvPr userDrawn="1"/>
        </p:nvSpPr>
        <p:spPr bwMode="gray">
          <a:xfrm>
            <a:off x="8842248" y="0"/>
            <a:ext cx="301752" cy="6858000"/>
          </a:xfrm>
          <a:prstGeom prst="rect">
            <a:avLst/>
          </a:prstGeom>
          <a:solidFill>
            <a:srgbClr val="9BBB59">
              <a:alpha val="2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199" y="548640"/>
            <a:ext cx="7699248" cy="932688"/>
          </a:xfrm>
        </p:spPr>
        <p:txBody>
          <a:bodyPr vert="horz" lIns="91440" tIns="45720" rIns="91440" bIns="45720" rtlCol="0" anchor="ctr">
            <a:normAutofit/>
          </a:bodyPr>
          <a:lstStyle>
            <a:lvl1pPr algn="l" defTabSz="914400" rtl="0" eaLnBrk="1" latinLnBrk="0" hangingPunct="1">
              <a:spcBef>
                <a:spcPct val="0"/>
              </a:spcBef>
              <a:buNone/>
              <a:defRPr lang="en-US" sz="32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30952" y="1645920"/>
            <a:ext cx="2816352" cy="4480560"/>
          </a:xfrm>
        </p:spPr>
        <p:txBody>
          <a:bodyPr vert="horz" lIns="91440" tIns="45720" rIns="91440" bIns="45720" rtlCol="0">
            <a:normAutofit/>
          </a:bodyPr>
          <a:lstStyle>
            <a:lvl1pPr marL="0" indent="0">
              <a:buNone/>
              <a:defRPr lang="en-US" sz="14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</a:pPr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457200" y="1645920"/>
            <a:ext cx="4800600" cy="448056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</p:spTree>
  </p:cSld>
  <p:clrMapOvr>
    <a:masterClrMapping/>
  </p:clrMapOvr>
  <p:transition>
    <p:strips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01368" y="658368"/>
            <a:ext cx="5486400" cy="822960"/>
          </a:xfr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lang="en-US" sz="2800" b="1" kern="1200" smtClean="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 bwMode="gray">
          <a:xfrm>
            <a:off x="1792224" y="1618488"/>
            <a:ext cx="5486400" cy="3639312"/>
          </a:xfrm>
          <a:solidFill>
            <a:srgbClr val="F8F8F8"/>
          </a:solidFill>
          <a:ln w="76200" cmpd="sng">
            <a:solidFill>
              <a:srgbClr val="FFFFFF"/>
            </a:solidFill>
          </a:ln>
          <a:effectLst>
            <a:outerShdw blurRad="50800" dist="38100" dir="5400000" algn="t" rotWithShape="0">
              <a:prstClr val="black">
                <a:alpha val="40000"/>
              </a:prstClr>
            </a:outerShdw>
          </a:effectLst>
        </p:spPr>
        <p:txBody>
          <a:bodyPr vert="horz" lIns="91440" tIns="45720" rIns="91440" bIns="45720" rtlCol="0">
            <a:normAutofit/>
          </a:bodyPr>
          <a:lstStyle>
            <a:lvl1pPr marL="0" indent="0" algn="l" defTabSz="914400" rtl="0" eaLnBrk="1" latinLnBrk="0" hangingPunct="1">
              <a:spcBef>
                <a:spcPct val="20000"/>
              </a:spcBef>
              <a:buClr>
                <a:schemeClr val="accent1"/>
              </a:buClr>
              <a:buSzPct val="90000"/>
              <a:buFont typeface="Wingdings 3" pitchFamily="18" charset="2"/>
              <a:buNone/>
              <a:defRPr lang="en-US" sz="3200" kern="1200" smtClean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ru-RU" smtClean="0"/>
              <a:t>Вставка рисунка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24" y="5413248"/>
            <a:ext cx="5486400" cy="98755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  <p:transition>
    <p:strips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gray">
          <a:xfrm>
            <a:off x="0" y="402336"/>
            <a:ext cx="8686800" cy="1097280"/>
          </a:xfrm>
          <a:prstGeom prst="rect">
            <a:avLst/>
          </a:prstGeom>
          <a:solidFill>
            <a:schemeClr val="tx2">
              <a:lumMod val="40000"/>
              <a:lumOff val="60000"/>
              <a:alpha val="3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 bwMode="gray">
          <a:xfrm>
            <a:off x="8165592" y="996696"/>
            <a:ext cx="978408" cy="896112"/>
          </a:xfrm>
          <a:prstGeom prst="rect">
            <a:avLst/>
          </a:prstGeom>
          <a:solidFill>
            <a:schemeClr val="accent5">
              <a:lumMod val="60000"/>
              <a:lumOff val="40000"/>
              <a:alpha val="4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 bwMode="gray">
          <a:xfrm>
            <a:off x="1783080" y="0"/>
            <a:ext cx="1947672" cy="539496"/>
          </a:xfrm>
          <a:prstGeom prst="rect">
            <a:avLst/>
          </a:prstGeom>
          <a:solidFill>
            <a:schemeClr val="accent6">
              <a:lumMod val="60000"/>
              <a:lumOff val="40000"/>
              <a:alpha val="6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 bwMode="gray">
          <a:xfrm>
            <a:off x="0" y="0"/>
            <a:ext cx="2432304" cy="539496"/>
          </a:xfrm>
          <a:prstGeom prst="rect">
            <a:avLst/>
          </a:prstGeom>
          <a:solidFill>
            <a:schemeClr val="accent2">
              <a:alpha val="50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539496"/>
            <a:ext cx="8229600" cy="96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6E70C3-0867-4119-BCBD-AB49558914A9}" type="datetimeFigureOut">
              <a:rPr lang="en-US" smtClean="0"/>
              <a:pPr/>
              <a:t>9/25/2014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5870448" y="6537960"/>
            <a:ext cx="2895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502152" y="6537960"/>
            <a:ext cx="2133600" cy="24688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EB792EC-8174-4020-A3B7-CC1E92DAEF84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ransition>
    <p:strips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914400" rtl="0" eaLnBrk="1" latinLnBrk="0" hangingPunct="1">
        <a:spcBef>
          <a:spcPct val="20000"/>
        </a:spcBef>
        <a:buClr>
          <a:schemeClr val="accent1"/>
        </a:buClr>
        <a:buSzPct val="90000"/>
        <a:buFont typeface="Wingdings 3" pitchFamily="18" charset="2"/>
        <a:buChar char="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Clr>
          <a:schemeClr val="accent2"/>
        </a:buClr>
        <a:buSzPct val="90000"/>
        <a:buFont typeface="Wingdings 3" pitchFamily="18" charset="2"/>
        <a:buChar char="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chemeClr val="accent3"/>
        </a:buClr>
        <a:buSzPct val="90000"/>
        <a:buFont typeface="Wingdings 3" pitchFamily="18" charset="2"/>
        <a:buChar char="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chemeClr val="accent4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chemeClr val="accent5"/>
        </a:buClr>
        <a:buSzPct val="90000"/>
        <a:buFont typeface="Wingdings 3" pitchFamily="18" charset="2"/>
        <a:buChar char="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hyperlink" Target="Chto_takoe_svetafor.avi" TargetMode="External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4" Type="http://schemas.openxmlformats.org/officeDocument/2006/relationships/hyperlink" Target="http://www.youtube.com/watch?v=Bx9eXKhf5PU" TargetMode="Externa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jpeg"/><Relationship Id="rId3" Type="http://schemas.openxmlformats.org/officeDocument/2006/relationships/image" Target="../media/image8.gif"/><Relationship Id="rId7" Type="http://schemas.openxmlformats.org/officeDocument/2006/relationships/image" Target="../media/image12.jpe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1.jpeg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png"/><Relationship Id="rId3" Type="http://schemas.openxmlformats.org/officeDocument/2006/relationships/image" Target="../media/image14.png"/><Relationship Id="rId7" Type="http://schemas.openxmlformats.org/officeDocument/2006/relationships/image" Target="../media/image18.png"/><Relationship Id="rId2" Type="http://schemas.openxmlformats.org/officeDocument/2006/relationships/image" Target="../media/image1.gif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17.png"/><Relationship Id="rId11" Type="http://schemas.openxmlformats.org/officeDocument/2006/relationships/image" Target="../media/image22.png"/><Relationship Id="rId5" Type="http://schemas.openxmlformats.org/officeDocument/2006/relationships/image" Target="../media/image16.png"/><Relationship Id="rId10" Type="http://schemas.openxmlformats.org/officeDocument/2006/relationships/image" Target="../media/image21.png"/><Relationship Id="rId4" Type="http://schemas.openxmlformats.org/officeDocument/2006/relationships/image" Target="../media/image15.png"/><Relationship Id="rId9" Type="http://schemas.openxmlformats.org/officeDocument/2006/relationships/image" Target="../media/image20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 descr="Zebra Animated 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286116" y="4143356"/>
            <a:ext cx="2471994" cy="2714644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420624" y="3118104"/>
            <a:ext cx="7866152" cy="1470025"/>
          </a:xfrm>
        </p:spPr>
        <p:txBody>
          <a:bodyPr>
            <a:normAutofit/>
          </a:bodyPr>
          <a:lstStyle/>
          <a:p>
            <a:r>
              <a:rPr lang="ru-RU" sz="6600" dirty="0" smtClean="0"/>
              <a:t>Волшебная зебра</a:t>
            </a:r>
            <a:endParaRPr lang="ru-RU" sz="66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ru-RU" sz="2800" dirty="0"/>
              <a:t>И</a:t>
            </a:r>
            <a:r>
              <a:rPr lang="ru-RU" sz="2800" dirty="0" smtClean="0"/>
              <a:t>гра по правилам дорожного движения</a:t>
            </a:r>
            <a:endParaRPr lang="ru-RU" sz="28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2" descr="Zebra Animated 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643446"/>
            <a:ext cx="1626290" cy="1785926"/>
          </a:xfrm>
          <a:prstGeom prst="rect">
            <a:avLst/>
          </a:prstGeom>
          <a:noFill/>
        </p:spPr>
      </p:pic>
      <p:sp>
        <p:nvSpPr>
          <p:cNvPr id="3" name="Rectangle 1">
            <a:hlinkClick r:id="rId3" action="ppaction://hlinkfile"/>
          </p:cNvPr>
          <p:cNvSpPr>
            <a:spLocks noChangeArrowheads="1"/>
          </p:cNvSpPr>
          <p:nvPr/>
        </p:nvSpPr>
        <p:spPr bwMode="auto">
          <a:xfrm>
            <a:off x="714348" y="285728"/>
            <a:ext cx="8143932" cy="83099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4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Баба Яга и светофор</a:t>
            </a:r>
          </a:p>
        </p:txBody>
      </p:sp>
      <p:sp>
        <p:nvSpPr>
          <p:cNvPr id="5" name="TextBox 4">
            <a:hlinkClick r:id="rId4"/>
          </p:cNvPr>
          <p:cNvSpPr txBox="1"/>
          <p:nvPr/>
        </p:nvSpPr>
        <p:spPr>
          <a:xfrm>
            <a:off x="1142976" y="2786058"/>
            <a:ext cx="221457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ru-RU" sz="2800" dirty="0" smtClean="0"/>
              <a:t>Смотреть</a:t>
            </a:r>
            <a:endParaRPr lang="ru-RU" sz="2800" dirty="0"/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ru-RU" sz="4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Задание 1. Разминка</a:t>
            </a:r>
            <a:endParaRPr lang="ru-RU" sz="4800" dirty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357158" y="1214422"/>
            <a:ext cx="8358246" cy="3970318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16000" lvl="0" algn="just" fontAlgn="base">
              <a:spcBef>
                <a:spcPct val="0"/>
              </a:spcBef>
              <a:spcAft>
                <a:spcPct val="0"/>
              </a:spcAft>
              <a:buFont typeface="Wingdings" pitchFamily="2" charset="2"/>
              <a:buChar char="§"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Представьте себе, что ваш капитан команды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водитель троллейбуса. На первой остановке в пустой салон вошли 5 человек. На второй остановке вошли двое и один сошёл, на третьей 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Calibri"/>
                <a:ea typeface="Times New Roman" pitchFamily="18" charset="0"/>
                <a:cs typeface="Times New Roman" pitchFamily="18" charset="0"/>
              </a:rPr>
              <a:t>–</a:t>
            </a: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поднялись 4 пассажира, а двое сошли,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 четвертой ещё вошла женщина с двумя детьми.</a:t>
            </a:r>
          </a:p>
          <a:p>
            <a:pPr marL="21600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rgbClr val="333333"/>
              </a:solidFill>
              <a:effectLst/>
              <a:latin typeface="Calibri"/>
              <a:ea typeface="Times New Roman" pitchFamily="18" charset="0"/>
              <a:cs typeface="Times New Roman" pitchFamily="18" charset="0"/>
            </a:endParaRPr>
          </a:p>
          <a:p>
            <a:pPr marL="2160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kumimoji="0" lang="ru-RU" sz="2800" b="0" i="0" u="none" strike="noStrike" cap="none" normalizeH="0" baseline="0" dirty="0" smtClean="0">
                <a:ln>
                  <a:noFill/>
                </a:ln>
                <a:solidFill>
                  <a:srgbClr val="333333"/>
                </a:solidFill>
                <a:effectLst/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Сколько пассажиров продолжали поездку?</a:t>
            </a:r>
          </a:p>
          <a:p>
            <a:pPr marL="216000" marR="0" lvl="0" indent="0" algn="just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 typeface="Wingdings" pitchFamily="2" charset="2"/>
              <a:buChar char="§"/>
              <a:tabLst/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cs typeface="Times New Roman" pitchFamily="18" charset="0"/>
              </a:rPr>
              <a:t>Сколько лет водителю троллейбуса?</a:t>
            </a:r>
            <a:endParaRPr kumimoji="0" lang="ru-RU" sz="28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 descr="Zebra Animated 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643446"/>
            <a:ext cx="1626290" cy="1785926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10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История про светофор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214422"/>
            <a:ext cx="5286412" cy="483209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1600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Родиной светофора считается Лондон. Именно там, в 1868 году, появился первый светофор. Те, первые, светофоры имели только два света: красный и зелёный.</a:t>
            </a:r>
          </a:p>
          <a:p>
            <a:pPr marL="216000" algn="r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 </a:t>
            </a:r>
            <a:b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 нашей стране светофоры появились в 1930 году. Сначала светофор появился в Санкт-Петербурге, затем в Москве.</a:t>
            </a:r>
          </a:p>
        </p:txBody>
      </p:sp>
      <p:pic>
        <p:nvPicPr>
          <p:cNvPr id="21506" name="Picture 2" descr="Пост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5404408" y="1643050"/>
            <a:ext cx="3416600" cy="3929090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434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000232" y="4799033"/>
            <a:ext cx="3001963" cy="16303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2. Дорога в школу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25" name="Rectangle 1"/>
          <p:cNvSpPr>
            <a:spLocks noChangeArrowheads="1"/>
          </p:cNvSpPr>
          <p:nvPr/>
        </p:nvSpPr>
        <p:spPr bwMode="auto">
          <a:xfrm>
            <a:off x="142844" y="1214422"/>
            <a:ext cx="8572560" cy="397031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16000"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Компьютерная игра по ПДД "Дорога в школу" .</a:t>
            </a:r>
          </a:p>
          <a:p>
            <a:pPr marL="216000" lvl="0" algn="just" fontAlgn="base">
              <a:spcBef>
                <a:spcPct val="0"/>
              </a:spcBef>
              <a:spcAft>
                <a:spcPct val="0"/>
              </a:spcAft>
            </a:pPr>
            <a:endParaRPr lang="ru-RU" sz="2800" dirty="0" smtClean="0">
              <a:solidFill>
                <a:srgbClr val="333333"/>
              </a:solidFill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216000"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Помоги добраться до школы мальчику (девочке), а заодно проверишь свои знания ПДД.</a:t>
            </a:r>
          </a:p>
          <a:p>
            <a:pPr marL="216000"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 </a:t>
            </a:r>
            <a:b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</a:b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Нажимайте на слове "Играть" и  включаетесь в игру, затем нажимая на стрелки "вправо", "влево", "вверх", "вниз" приводите мальчика (девочку) в движение. Удачи!</a:t>
            </a:r>
          </a:p>
        </p:txBody>
      </p:sp>
      <p:pic>
        <p:nvPicPr>
          <p:cNvPr id="4" name="Picture 2" descr="Zebra Animated Gif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7072330" y="4643446"/>
            <a:ext cx="1626290" cy="1785926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3. Кроссворд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6" name="Picture 4" descr="http://www.hint4.me/uploads/posts/2013-02/1361555185_depositphotos_4111980_s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3117262" y="2118482"/>
            <a:ext cx="5682567" cy="4310914"/>
          </a:xfrm>
          <a:prstGeom prst="rect">
            <a:avLst/>
          </a:prstGeom>
          <a:noFill/>
        </p:spPr>
      </p:pic>
      <p:sp>
        <p:nvSpPr>
          <p:cNvPr id="9" name="Rectangle 1"/>
          <p:cNvSpPr>
            <a:spLocks noChangeArrowheads="1"/>
          </p:cNvSpPr>
          <p:nvPr/>
        </p:nvSpPr>
        <p:spPr bwMode="auto">
          <a:xfrm>
            <a:off x="142844" y="1142984"/>
            <a:ext cx="8358246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216000" lvl="0" algn="just" fontAlgn="base">
              <a:spcBef>
                <a:spcPct val="0"/>
              </a:spcBef>
              <a:spcAft>
                <a:spcPct val="0"/>
              </a:spcAft>
            </a:pPr>
            <a:r>
              <a:rPr lang="ru-RU" sz="3600" b="1" dirty="0" smtClean="0">
                <a:solidFill>
                  <a:schemeClr val="accent6">
                    <a:lumMod val="50000"/>
                  </a:schemeClr>
                </a:solidFill>
                <a:latin typeface="+mj-lt"/>
                <a:ea typeface="+mj-ea"/>
                <a:cs typeface="+mj-cs"/>
              </a:rPr>
              <a:t>Попробуйте ответить на все вопросы кроссворда правильно. 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00100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4. Блиц опрос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Colorful Vector Zebra With Hummingbirds - 115782838 : Shutterstock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643438" y="1500174"/>
            <a:ext cx="3643298" cy="3643298"/>
          </a:xfrm>
          <a:prstGeom prst="rect">
            <a:avLst/>
          </a:prstGeom>
          <a:noFill/>
        </p:spPr>
      </p:pic>
      <p:pic>
        <p:nvPicPr>
          <p:cNvPr id="19458" name="Picture 2" descr="Various Traffic light design vector 05 - Vector Traffic free download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571604" y="1714488"/>
            <a:ext cx="1961207" cy="3357586"/>
          </a:xfrm>
          <a:prstGeom prst="rect">
            <a:avLst/>
          </a:prstGeom>
          <a:noFill/>
        </p:spPr>
      </p:pic>
      <p:sp>
        <p:nvSpPr>
          <p:cNvPr id="9" name="Заголовок 1"/>
          <p:cNvSpPr txBox="1">
            <a:spLocks/>
          </p:cNvSpPr>
          <p:nvPr/>
        </p:nvSpPr>
        <p:spPr>
          <a:xfrm>
            <a:off x="0" y="5286388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5. Восстанови знаки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000100" y="428604"/>
            <a:ext cx="7781544" cy="1071570"/>
          </a:xfrm>
          <a:prstGeom prst="rect">
            <a:avLst/>
          </a:prstGeom>
        </p:spPr>
        <p:txBody>
          <a:bodyPr>
            <a:normAutofit fontScale="77500" lnSpcReduction="200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Уроки безопасности.</a:t>
            </a:r>
          </a:p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Поединок сил или одна секунда?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3074" name="Picture 2" descr="http://moi-portal.ru/uploads/images/00/00/02/2012/09/19/8b290d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357290" y="1500174"/>
            <a:ext cx="6457950" cy="5000625"/>
          </a:xfrm>
          <a:prstGeom prst="rect">
            <a:avLst/>
          </a:prstGeom>
          <a:noFill/>
        </p:spPr>
      </p:pic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 fontScale="92500"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5. </a:t>
            </a:r>
            <a:r>
              <a:rPr lang="ru-RU" sz="4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Найди соответствие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Zebra Animated 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643446"/>
            <a:ext cx="1626290" cy="1785926"/>
          </a:xfrm>
          <a:prstGeom prst="rect">
            <a:avLst/>
          </a:prstGeom>
          <a:noFill/>
        </p:spPr>
      </p:pic>
      <p:sp>
        <p:nvSpPr>
          <p:cNvPr id="5" name="TextBox 4"/>
          <p:cNvSpPr txBox="1"/>
          <p:nvPr/>
        </p:nvSpPr>
        <p:spPr>
          <a:xfrm>
            <a:off x="357158" y="1071546"/>
            <a:ext cx="85725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Место остановки автобуса или троллейбуса.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Велосипедная дорожка.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Дети.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Движение на велосипедах запрещено.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Знак «Пешеходный переход», предупреждающий водителей о том, что скоро он будет пересекать пешеходный переход.</a:t>
            </a:r>
          </a:p>
          <a:p>
            <a:pPr marL="342900" indent="-342900">
              <a:buFont typeface="+mj-lt"/>
              <a:buAutoNum type="arabicPeriod"/>
            </a:pPr>
            <a:r>
              <a:rPr lang="ru-RU" sz="2400" dirty="0" smtClean="0"/>
              <a:t>Знак «Пешеходный переход», сообщающий пешеходам, что здесь находится зебра и можно переходить дорогу.</a:t>
            </a:r>
            <a:endParaRPr lang="ru-RU" sz="2400" dirty="0"/>
          </a:p>
        </p:txBody>
      </p:sp>
      <p:sp>
        <p:nvSpPr>
          <p:cNvPr id="6" name="Прямоугольник 5"/>
          <p:cNvSpPr/>
          <p:nvPr/>
        </p:nvSpPr>
        <p:spPr>
          <a:xfrm>
            <a:off x="142844" y="4214818"/>
            <a:ext cx="8858312" cy="2214578"/>
          </a:xfrm>
          <a:prstGeom prst="rect">
            <a:avLst/>
          </a:prstGeom>
          <a:solidFill>
            <a:schemeClr val="bg1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pic>
        <p:nvPicPr>
          <p:cNvPr id="2050" name="Picture 2" descr="Благовещенск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214283" y="4286256"/>
            <a:ext cx="1502703" cy="1500198"/>
          </a:xfrm>
          <a:prstGeom prst="rect">
            <a:avLst/>
          </a:prstGeom>
          <a:noFill/>
        </p:spPr>
      </p:pic>
      <p:pic>
        <p:nvPicPr>
          <p:cNvPr id="2062" name="Picture 14" descr="Знаки особых предписаний - ООО &quot;ЛЕГАН&quot;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3143240" y="4286256"/>
            <a:ext cx="1714512" cy="1714512"/>
          </a:xfrm>
          <a:prstGeom prst="rect">
            <a:avLst/>
          </a:prstGeom>
          <a:noFill/>
        </p:spPr>
      </p:pic>
      <p:pic>
        <p:nvPicPr>
          <p:cNvPr id="2058" name="Picture 10" descr="Наука в Сибири Испорченные дети COPAH.info"/>
          <p:cNvPicPr>
            <a:picLocks noChangeAspect="1" noChangeArrowheads="1"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1785918" y="4357695"/>
            <a:ext cx="1623591" cy="1428760"/>
          </a:xfrm>
          <a:prstGeom prst="rect">
            <a:avLst/>
          </a:prstGeom>
          <a:noFill/>
        </p:spPr>
      </p:pic>
      <p:pic>
        <p:nvPicPr>
          <p:cNvPr id="2064" name="Picture 16" descr="Автошкола &quot;Чайка&quot; г. Москва, ЦАО, тел. (495) 690-21-62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714876" y="4429132"/>
            <a:ext cx="1292616" cy="1285884"/>
          </a:xfrm>
          <a:prstGeom prst="rect">
            <a:avLst/>
          </a:prstGeom>
          <a:noFill/>
        </p:spPr>
      </p:pic>
      <p:pic>
        <p:nvPicPr>
          <p:cNvPr id="2066" name="Picture 18" descr="http://www.remdor.ru/files/products/velosipednaya_dorozhka.180x180.jpg?27868fa1154bc24dbab465b7d0dcbd90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6000760" y="4357694"/>
            <a:ext cx="1357322" cy="1357322"/>
          </a:xfrm>
          <a:prstGeom prst="rect">
            <a:avLst/>
          </a:prstGeom>
          <a:noFill/>
        </p:spPr>
      </p:pic>
      <p:pic>
        <p:nvPicPr>
          <p:cNvPr id="2054" name="Picture 6" descr="Пешеходам напомнят про пешеходные переходы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7358082" y="4357694"/>
            <a:ext cx="1543005" cy="1357322"/>
          </a:xfrm>
          <a:prstGeom prst="rect">
            <a:avLst/>
          </a:prstGeom>
          <a:noFill/>
        </p:spPr>
      </p:pic>
      <p:sp>
        <p:nvSpPr>
          <p:cNvPr id="16" name="TextBox 15"/>
          <p:cNvSpPr txBox="1"/>
          <p:nvPr/>
        </p:nvSpPr>
        <p:spPr>
          <a:xfrm>
            <a:off x="714348" y="591605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ru-RU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А</a:t>
            </a:r>
          </a:p>
        </p:txBody>
      </p:sp>
      <p:sp>
        <p:nvSpPr>
          <p:cNvPr id="17" name="TextBox 16"/>
          <p:cNvSpPr txBox="1"/>
          <p:nvPr/>
        </p:nvSpPr>
        <p:spPr>
          <a:xfrm>
            <a:off x="3643306" y="592933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C</a:t>
            </a:r>
            <a:endParaRPr lang="ru-RU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2214546" y="5916059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B</a:t>
            </a:r>
            <a:endParaRPr lang="ru-RU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7858148" y="592933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F</a:t>
            </a:r>
            <a:endParaRPr lang="ru-RU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0" name="TextBox 19"/>
          <p:cNvSpPr txBox="1"/>
          <p:nvPr/>
        </p:nvSpPr>
        <p:spPr>
          <a:xfrm>
            <a:off x="6357950" y="5929330"/>
            <a:ext cx="642942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E</a:t>
            </a:r>
            <a:endParaRPr lang="ru-RU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1" name="TextBox 20"/>
          <p:cNvSpPr txBox="1"/>
          <p:nvPr/>
        </p:nvSpPr>
        <p:spPr>
          <a:xfrm>
            <a:off x="5000628" y="5916059"/>
            <a:ext cx="78581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D</a:t>
            </a:r>
            <a:endParaRPr lang="ru-RU" sz="3200" b="1" dirty="0" smtClean="0">
              <a:solidFill>
                <a:schemeClr val="tx2"/>
              </a:solidFill>
              <a:latin typeface="+mj-lt"/>
              <a:ea typeface="+mj-ea"/>
              <a:cs typeface="+mj-cs"/>
            </a:endParaRP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 txBox="1">
            <a:spLocks/>
          </p:cNvSpPr>
          <p:nvPr/>
        </p:nvSpPr>
        <p:spPr>
          <a:xfrm>
            <a:off x="1142976" y="285729"/>
            <a:ext cx="7781544" cy="1071570"/>
          </a:xfrm>
          <a:prstGeom prst="rect">
            <a:avLst/>
          </a:prstGeom>
        </p:spPr>
        <p:txBody>
          <a:bodyPr>
            <a:normAutofit/>
          </a:bodyPr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ru-RU" sz="4800" b="0" i="0" u="none" strike="noStrike" kern="1200" cap="none" spc="0" normalizeH="0" baseline="0" noProof="0" dirty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Задание 6. В гостях у сказки.</a:t>
            </a:r>
            <a:endParaRPr kumimoji="0" lang="ru-RU" sz="48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4" name="Picture 2" descr="Zebra Animated Gif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072330" y="4643446"/>
            <a:ext cx="1626290" cy="1785926"/>
          </a:xfrm>
          <a:prstGeom prst="rect">
            <a:avLst/>
          </a:prstGeom>
          <a:noFill/>
        </p:spPr>
      </p:pic>
      <p:sp>
        <p:nvSpPr>
          <p:cNvPr id="3" name="Rectangle 1"/>
          <p:cNvSpPr>
            <a:spLocks noChangeArrowheads="1"/>
          </p:cNvSpPr>
          <p:nvPr/>
        </p:nvSpPr>
        <p:spPr bwMode="auto">
          <a:xfrm>
            <a:off x="428596" y="1214422"/>
            <a:ext cx="8215370" cy="138499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Выберите номер вопроса, нажмите на него и назовите виды «транспорта», на которых путешествовали сказочные герои.</a:t>
            </a:r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857224" y="2928934"/>
            <a:ext cx="403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1785918" y="2928934"/>
            <a:ext cx="388937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8" name="Picture 4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2643174" y="2959101"/>
            <a:ext cx="381000" cy="5413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29" name="Picture 5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3428992" y="2928934"/>
            <a:ext cx="403225" cy="5794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0" name="Picture 6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4214810" y="2928934"/>
            <a:ext cx="419100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1" name="Picture 7"/>
          <p:cNvPicPr>
            <a:picLocks noChangeAspect="1" noChangeArrowheads="1"/>
          </p:cNvPicPr>
          <p:nvPr/>
        </p:nvPicPr>
        <p:blipFill>
          <a:blip r:embed="rId8"/>
          <a:srcRect/>
          <a:stretch>
            <a:fillRect/>
          </a:stretch>
        </p:blipFill>
        <p:spPr bwMode="auto">
          <a:xfrm>
            <a:off x="5000628" y="2928934"/>
            <a:ext cx="434975" cy="5715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2" name="Picture 8"/>
          <p:cNvPicPr>
            <a:picLocks noChangeAspect="1" noChangeArrowheads="1"/>
          </p:cNvPicPr>
          <p:nvPr/>
        </p:nvPicPr>
        <p:blipFill>
          <a:blip r:embed="rId9"/>
          <a:srcRect/>
          <a:stretch>
            <a:fillRect/>
          </a:stretch>
        </p:blipFill>
        <p:spPr bwMode="auto">
          <a:xfrm>
            <a:off x="5786446" y="2928934"/>
            <a:ext cx="388937" cy="6254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3" name="Picture 9"/>
          <p:cNvPicPr>
            <a:picLocks noChangeAspect="1" noChangeArrowheads="1"/>
          </p:cNvPicPr>
          <p:nvPr/>
        </p:nvPicPr>
        <p:blipFill>
          <a:blip r:embed="rId10"/>
          <a:srcRect/>
          <a:stretch>
            <a:fillRect/>
          </a:stretch>
        </p:blipFill>
        <p:spPr bwMode="auto">
          <a:xfrm>
            <a:off x="6500826" y="2857496"/>
            <a:ext cx="427037" cy="609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pic>
        <p:nvPicPr>
          <p:cNvPr id="1034" name="Picture 10"/>
          <p:cNvPicPr>
            <a:picLocks noChangeAspect="1" noChangeArrowheads="1"/>
          </p:cNvPicPr>
          <p:nvPr/>
        </p:nvPicPr>
        <p:blipFill>
          <a:blip r:embed="rId11"/>
          <a:srcRect/>
          <a:stretch>
            <a:fillRect/>
          </a:stretch>
        </p:blipFill>
        <p:spPr bwMode="auto">
          <a:xfrm>
            <a:off x="7358082" y="2928934"/>
            <a:ext cx="403225" cy="5492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  <p:sp>
        <p:nvSpPr>
          <p:cNvPr id="20" name="Прямоугольная выноска 19"/>
          <p:cNvSpPr/>
          <p:nvPr/>
        </p:nvSpPr>
        <p:spPr>
          <a:xfrm>
            <a:off x="357158" y="4143380"/>
            <a:ext cx="6143668" cy="1143008"/>
          </a:xfrm>
          <a:prstGeom prst="wedgeRectCallout">
            <a:avLst>
              <a:gd name="adj1" fmla="val -38464"/>
              <a:gd name="adj2" fmla="val -95037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На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чем</a:t>
            </a:r>
            <a:r>
              <a:rPr lang="ru-RU" sz="2800" dirty="0" smtClean="0"/>
              <a:t> </a:t>
            </a:r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ехал Емеля к царю во дворец?</a:t>
            </a:r>
          </a:p>
        </p:txBody>
      </p:sp>
      <p:sp>
        <p:nvSpPr>
          <p:cNvPr id="22" name="Прямоугольная выноска 21"/>
          <p:cNvSpPr/>
          <p:nvPr/>
        </p:nvSpPr>
        <p:spPr>
          <a:xfrm>
            <a:off x="428596" y="4143380"/>
            <a:ext cx="6143668" cy="1143008"/>
          </a:xfrm>
          <a:prstGeom prst="wedgeRectCallout">
            <a:avLst>
              <a:gd name="adj1" fmla="val -24433"/>
              <a:gd name="adj2" fmla="val -98182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Любимый вид транспорта кота Леопольда</a:t>
            </a:r>
          </a:p>
        </p:txBody>
      </p:sp>
      <p:sp>
        <p:nvSpPr>
          <p:cNvPr id="23" name="Прямоугольная выноска 22"/>
          <p:cNvSpPr/>
          <p:nvPr/>
        </p:nvSpPr>
        <p:spPr>
          <a:xfrm>
            <a:off x="500034" y="4143380"/>
            <a:ext cx="6072230" cy="1143008"/>
          </a:xfrm>
          <a:prstGeom prst="wedgeRectCallout">
            <a:avLst>
              <a:gd name="adj1" fmla="val -12957"/>
              <a:gd name="adj2" fmla="val -97499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Какой подарок сделали родители дяди Федора почтальону Печкину?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  <a:latin typeface="+mj-lt"/>
              <a:ea typeface="+mj-ea"/>
              <a:cs typeface="+mj-cs"/>
            </a:endParaRPr>
          </a:p>
        </p:txBody>
      </p:sp>
      <p:sp>
        <p:nvSpPr>
          <p:cNvPr id="24" name="Прямоугольная выноска 23"/>
          <p:cNvSpPr/>
          <p:nvPr/>
        </p:nvSpPr>
        <p:spPr>
          <a:xfrm>
            <a:off x="571472" y="4143380"/>
            <a:ext cx="6072230" cy="1143008"/>
          </a:xfrm>
          <a:prstGeom prst="wedgeRectCallout">
            <a:avLst>
              <a:gd name="adj1" fmla="val -909"/>
              <a:gd name="adj2" fmla="val -102422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Во что превратила добрая фея тыкву для Золушки?</a:t>
            </a:r>
          </a:p>
        </p:txBody>
      </p:sp>
      <p:sp>
        <p:nvSpPr>
          <p:cNvPr id="25" name="Rectangle 1"/>
          <p:cNvSpPr>
            <a:spLocks noChangeArrowheads="1"/>
          </p:cNvSpPr>
          <p:nvPr/>
        </p:nvSpPr>
        <p:spPr bwMode="auto">
          <a:xfrm>
            <a:off x="357158" y="5473005"/>
            <a:ext cx="8215370" cy="95410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Чтобы удалить вопрос с экрана, снова </a:t>
            </a:r>
          </a:p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ru-RU" sz="2800" dirty="0" smtClean="0">
                <a:solidFill>
                  <a:srgbClr val="333333"/>
                </a:solidFill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Необходимо нажать на номер.</a:t>
            </a:r>
          </a:p>
        </p:txBody>
      </p:sp>
      <p:sp>
        <p:nvSpPr>
          <p:cNvPr id="26" name="Прямоугольная выноска 25"/>
          <p:cNvSpPr/>
          <p:nvPr/>
        </p:nvSpPr>
        <p:spPr>
          <a:xfrm>
            <a:off x="642910" y="4143380"/>
            <a:ext cx="6143668" cy="1143008"/>
          </a:xfrm>
          <a:prstGeom prst="wedgeRectCallout">
            <a:avLst>
              <a:gd name="adj1" fmla="val 10766"/>
              <a:gd name="adj2" fmla="val -106114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На чем летал </a:t>
            </a:r>
            <a:r>
              <a:rPr lang="ru-RU" sz="2800" dirty="0" err="1" smtClean="0">
                <a:solidFill>
                  <a:schemeClr val="accent4">
                    <a:lumMod val="50000"/>
                  </a:schemeClr>
                </a:solidFill>
              </a:rPr>
              <a:t>Алладин</a:t>
            </a:r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?</a:t>
            </a:r>
          </a:p>
        </p:txBody>
      </p:sp>
      <p:sp>
        <p:nvSpPr>
          <p:cNvPr id="27" name="Прямоугольная выноска 26"/>
          <p:cNvSpPr/>
          <p:nvPr/>
        </p:nvSpPr>
        <p:spPr>
          <a:xfrm>
            <a:off x="714348" y="4143380"/>
            <a:ext cx="6143668" cy="1143008"/>
          </a:xfrm>
          <a:prstGeom prst="wedgeRectCallout">
            <a:avLst>
              <a:gd name="adj1" fmla="val 23360"/>
              <a:gd name="adj2" fmla="val -111037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На чем катался Кай из сказки «Снежная королева»?</a:t>
            </a:r>
          </a:p>
        </p:txBody>
      </p:sp>
      <p:sp>
        <p:nvSpPr>
          <p:cNvPr id="28" name="Прямоугольная выноска 27"/>
          <p:cNvSpPr/>
          <p:nvPr/>
        </p:nvSpPr>
        <p:spPr>
          <a:xfrm>
            <a:off x="785786" y="4143380"/>
            <a:ext cx="6143668" cy="1143008"/>
          </a:xfrm>
          <a:prstGeom prst="wedgeRectCallout">
            <a:avLst>
              <a:gd name="adj1" fmla="val 33664"/>
              <a:gd name="adj2" fmla="val -102422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Личный транспорт Бабы Яги </a:t>
            </a:r>
          </a:p>
        </p:txBody>
      </p:sp>
      <p:sp>
        <p:nvSpPr>
          <p:cNvPr id="29" name="Прямоугольная выноска 28"/>
          <p:cNvSpPr/>
          <p:nvPr/>
        </p:nvSpPr>
        <p:spPr>
          <a:xfrm>
            <a:off x="857224" y="4143380"/>
            <a:ext cx="6143668" cy="1143008"/>
          </a:xfrm>
          <a:prstGeom prst="wedgeRectCallout">
            <a:avLst>
              <a:gd name="adj1" fmla="val 44884"/>
              <a:gd name="adj2" fmla="val -107345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Сапоги, явно нарушающие скоростной режим</a:t>
            </a:r>
            <a:r>
              <a:rPr lang="ru-RU" sz="2800" dirty="0" smtClean="0"/>
              <a:t>.</a:t>
            </a:r>
            <a:endParaRPr lang="ru-RU" sz="2800" dirty="0" smtClean="0">
              <a:solidFill>
                <a:schemeClr val="accent4">
                  <a:lumMod val="50000"/>
                </a:schemeClr>
              </a:solidFill>
            </a:endParaRPr>
          </a:p>
        </p:txBody>
      </p:sp>
      <p:sp>
        <p:nvSpPr>
          <p:cNvPr id="30" name="Прямоугольная выноска 29"/>
          <p:cNvSpPr/>
          <p:nvPr/>
        </p:nvSpPr>
        <p:spPr>
          <a:xfrm>
            <a:off x="928662" y="4143380"/>
            <a:ext cx="6143668" cy="1143008"/>
          </a:xfrm>
          <a:prstGeom prst="wedgeRectCallout">
            <a:avLst>
              <a:gd name="adj1" fmla="val 57478"/>
              <a:gd name="adj2" fmla="val -106114"/>
            </a:avLst>
          </a:prstGeom>
          <a:solidFill>
            <a:schemeClr val="bg1"/>
          </a:solidFill>
          <a:ln w="38100">
            <a:solidFill>
              <a:schemeClr val="accent5">
                <a:lumMod val="5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2800" dirty="0" smtClean="0">
                <a:solidFill>
                  <a:schemeClr val="accent4">
                    <a:lumMod val="50000"/>
                  </a:schemeClr>
                </a:solidFill>
              </a:rPr>
              <a:t>Транспорт, на котором волшебник посещает именинника в день рождения.</a:t>
            </a:r>
          </a:p>
        </p:txBody>
      </p:sp>
    </p:spTree>
  </p:cSld>
  <p:clrMapOvr>
    <a:masterClrMapping/>
  </p:clrMapOvr>
  <p:transition>
    <p:strips/>
  </p:transition>
  <p:timing>
    <p:tnLst>
      <p:par>
        <p:cTn id="1" dur="indefinite" restart="never" nodeType="tmRoot">
          <p:childTnLst>
            <p:seq concurrent="1" nextAc="seek">
              <p:cTn id="2" restart="whenNotActive" fill="hold" evtFilter="cancelBubble" nodeType="interactiveSeq">
                <p:stCondLst>
                  <p:cond evt="onClick" delay="0">
                    <p:tgtEl>
                      <p:spTgt spid="1026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" fill="hold">
                      <p:stCondLst>
                        <p:cond delay="0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11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6"/>
                  </p:tgtEl>
                </p:cond>
              </p:nextCondLst>
            </p:seq>
            <p:seq concurrent="1" nextAc="seek">
              <p:cTn id="13" restart="whenNotActive" fill="hold" evtFilter="cancelBubble" nodeType="interactiveSeq">
                <p:stCondLst>
                  <p:cond evt="onClick" delay="0">
                    <p:tgtEl>
                      <p:spTgt spid="102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4" fill="hold">
                      <p:stCondLst>
                        <p:cond delay="0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8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2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7"/>
                  </p:tgtEl>
                </p:cond>
              </p:nextCondLst>
            </p:seq>
            <p:seq concurrent="1" nextAc="seek">
              <p:cTn id="24" restart="whenNotActive" fill="hold" evtFilter="cancelBubble" nodeType="interactiveSeq">
                <p:stCondLst>
                  <p:cond evt="onClick" delay="0">
                    <p:tgtEl>
                      <p:spTgt spid="102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25" fill="hold">
                      <p:stCondLst>
                        <p:cond delay="0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29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8"/>
                  </p:tgtEl>
                </p:cond>
              </p:nextCondLst>
            </p:seq>
            <p:seq concurrent="1" nextAc="seek">
              <p:cTn id="35" restart="whenNotActive" fill="hold" evtFilter="cancelBubble" nodeType="interactiveSeq">
                <p:stCondLst>
                  <p:cond evt="onClick" delay="0">
                    <p:tgtEl>
                      <p:spTgt spid="1029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36" fill="hold">
                      <p:stCondLst>
                        <p:cond delay="0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4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44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29"/>
                  </p:tgtEl>
                </p:cond>
              </p:nextCondLst>
            </p:seq>
            <p:seq concurrent="1" nextAc="seek">
              <p:cTn id="46" restart="whenNotActive" fill="hold" evtFilter="cancelBubble" nodeType="interactiveSeq">
                <p:stCondLst>
                  <p:cond evt="onClick" delay="0">
                    <p:tgtEl>
                      <p:spTgt spid="1030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47" fill="hold">
                      <p:stCondLst>
                        <p:cond delay="0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51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55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0"/>
                  </p:tgtEl>
                </p:cond>
              </p:nextCondLst>
            </p:seq>
            <p:seq concurrent="1" nextAc="seek">
              <p:cTn id="57" restart="whenNotActive" fill="hold" evtFilter="cancelBubble" nodeType="interactiveSeq">
                <p:stCondLst>
                  <p:cond evt="onClick" delay="0">
                    <p:tgtEl>
                      <p:spTgt spid="1031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58" fill="hold">
                      <p:stCondLst>
                        <p:cond delay="0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66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1"/>
                  </p:tgtEl>
                </p:cond>
              </p:nextCondLst>
            </p:seq>
            <p:seq concurrent="1" nextAc="seek">
              <p:cTn id="68" restart="whenNotActive" fill="hold" evtFilter="cancelBubble" nodeType="interactiveSeq">
                <p:stCondLst>
                  <p:cond evt="onClick" delay="0">
                    <p:tgtEl>
                      <p:spTgt spid="1032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69" fill="hold">
                      <p:stCondLst>
                        <p:cond delay="0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73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>
                      <p:stCondLst>
                        <p:cond delay="indefinite"/>
                      </p:stCondLst>
                      <p:childTnLst>
                        <p:par>
                          <p:cTn id="75" fill="hold">
                            <p:stCondLst>
                              <p:cond delay="0"/>
                            </p:stCondLst>
                            <p:childTnLst>
                              <p:par>
                                <p:cTn id="76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7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2"/>
                  </p:tgtEl>
                </p:cond>
              </p:nextCondLst>
            </p:seq>
            <p:seq concurrent="1" nextAc="seek">
              <p:cTn id="79" restart="whenNotActive" fill="hold" evtFilter="cancelBubble" nodeType="interactiveSeq">
                <p:stCondLst>
                  <p:cond evt="onClick" delay="0">
                    <p:tgtEl>
                      <p:spTgt spid="1033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0" fill="hold">
                      <p:stCondLst>
                        <p:cond delay="0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84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88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3"/>
                  </p:tgtEl>
                </p:cond>
              </p:nextCondLst>
            </p:seq>
            <p:seq concurrent="1" nextAc="seek">
              <p:cTn id="90" restart="whenNotActive" fill="hold" evtFilter="cancelBubble" nodeType="interactiveSeq">
                <p:stCondLst>
                  <p:cond evt="onClick" delay="0">
                    <p:tgtEl>
                      <p:spTgt spid="1034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91" fill="hold">
                      <p:stCondLst>
                        <p:cond delay="0"/>
                      </p:stCondLst>
                      <p:childTnLst>
                        <p:par>
                          <p:cTn id="92" fill="hold">
                            <p:stCondLst>
                              <p:cond delay="0"/>
                            </p:stCondLst>
                            <p:childTnLst>
                              <p:par>
                                <p:cTn id="93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9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3" presetClass="exit" presetSubtype="1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blinds(horizontal)">
                                      <p:cBhvr>
                                        <p:cTn id="99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1034"/>
                  </p:tgtEl>
                </p:cond>
              </p:nextCondLst>
            </p:seq>
          </p:childTnLst>
        </p:cTn>
      </p:par>
    </p:tnLst>
    <p:bldLst>
      <p:bldP spid="20" grpId="0" animBg="1"/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6" grpId="0" animBg="1"/>
      <p:bldP spid="26" grpId="1" animBg="1"/>
      <p:bldP spid="27" grpId="0" animBg="1"/>
      <p:bldP spid="27" grpId="1" animBg="1"/>
      <p:bldP spid="28" grpId="0" animBg="1"/>
      <p:bldP spid="28" grpId="1" animBg="1"/>
      <p:bldP spid="29" grpId="0" animBg="1"/>
      <p:bldP spid="29" grpId="1" animBg="1"/>
      <p:bldP spid="30" grpId="0" animBg="1"/>
      <p:bldP spid="30" grpId="1" animBg="1"/>
    </p:bldLst>
  </p:timing>
</p:sld>
</file>

<file path=ppt/theme/theme1.xml><?xml version="1.0" encoding="utf-8"?>
<a:theme xmlns:a="http://schemas.openxmlformats.org/drawingml/2006/main" name="MSC_RU-RU_MS_BrawnSimple">
  <a:themeElements>
    <a:clrScheme name="New_Simple01">
      <a:dk1>
        <a:sysClr val="windowText" lastClr="000000"/>
      </a:dk1>
      <a:lt1>
        <a:sysClr val="window" lastClr="FFFFFF"/>
      </a:lt1>
      <a:dk2>
        <a:srgbClr val="562B71"/>
      </a:dk2>
      <a:lt2>
        <a:srgbClr val="DFF0F7"/>
      </a:lt2>
      <a:accent1>
        <a:srgbClr val="6BA2DF"/>
      </a:accent1>
      <a:accent2>
        <a:srgbClr val="C0504D"/>
      </a:accent2>
      <a:accent3>
        <a:srgbClr val="9BBB59"/>
      </a:accent3>
      <a:accent4>
        <a:srgbClr val="8064A2"/>
      </a:accent4>
      <a:accent5>
        <a:srgbClr val="AA5E74"/>
      </a:accent5>
      <a:accent6>
        <a:srgbClr val="EF9031"/>
      </a:accent6>
      <a:hlink>
        <a:srgbClr val="FF0000"/>
      </a:hlink>
      <a:folHlink>
        <a:srgbClr val="92D050"/>
      </a:folHlink>
    </a:clrScheme>
    <a:fontScheme name="New_Simple01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맑은 고딕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New_Simple01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hade val="100000"/>
                <a:satMod val="165000"/>
              </a:schemeClr>
            </a:gs>
            <a:gs pos="55000">
              <a:schemeClr val="phClr">
                <a:tint val="83000"/>
                <a:shade val="100000"/>
                <a:satMod val="155000"/>
              </a:schemeClr>
            </a:gs>
            <a:gs pos="100000">
              <a:schemeClr val="phClr">
                <a:shade val="85000"/>
                <a:satMod val="100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>
              <a:rot lat="0" lon="0" rev="0"/>
            </a:camera>
            <a:lightRig rig="glow" dir="t">
              <a:rot lat="0" lon="0" rev="20040000"/>
            </a:lightRig>
          </a:scene3d>
          <a:sp3d contourW="12700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5000"/>
                <a:hueMod val="105000"/>
                <a:satMod val="250000"/>
              </a:schemeClr>
            </a:gs>
            <a:gs pos="100000">
              <a:schemeClr val="phClr">
                <a:tint val="95000"/>
                <a:shade val="100000"/>
                <a:satMod val="200000"/>
              </a:schemeClr>
            </a:gs>
          </a:gsLst>
          <a:lin ang="2700000" scaled="0"/>
        </a:gradFill>
        <a:gradFill rotWithShape="1">
          <a:gsLst>
            <a:gs pos="0">
              <a:schemeClr val="phClr">
                <a:tint val="94000"/>
                <a:satMod val="200000"/>
              </a:schemeClr>
            </a:gs>
            <a:gs pos="100000">
              <a:schemeClr val="phClr">
                <a:shade val="70000"/>
                <a:satMod val="200000"/>
              </a:schemeClr>
            </a:gs>
          </a:gsLst>
          <a:path path="circle">
            <a:fillToRect l="40000" r="40000" b="6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MSC_RU-RU_MS_BrawnSimple</Template>
  <TotalTime>1652</TotalTime>
  <Words>321</Words>
  <Application>Microsoft Office PowerPoint</Application>
  <PresentationFormat>Экран (4:3)</PresentationFormat>
  <Paragraphs>49</Paragraphs>
  <Slides>10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1" baseType="lpstr">
      <vt:lpstr>MSC_RU-RU_MS_BrawnSimple</vt:lpstr>
      <vt:lpstr>Волшебная зебра</vt:lpstr>
      <vt:lpstr>Слайд 2</vt:lpstr>
      <vt:lpstr>Слайд 3</vt:lpstr>
      <vt:lpstr>Слайд 4</vt:lpstr>
      <vt:lpstr>Слайд 5</vt:lpstr>
      <vt:lpstr>Слайд 6</vt:lpstr>
      <vt:lpstr>Слайд 7</vt:lpstr>
      <vt:lpstr>Слайд 8</vt:lpstr>
      <vt:lpstr>Слайд 9</vt:lpstr>
      <vt:lpstr>Слайд 10</vt:lpstr>
    </vt:vector>
  </TitlesOfParts>
  <Company>Grizli777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Волшебная зебра</dc:title>
  <dc:creator>Елена</dc:creator>
  <cp:lastModifiedBy>Елена</cp:lastModifiedBy>
  <cp:revision>37</cp:revision>
  <dcterms:created xsi:type="dcterms:W3CDTF">2014-09-09T15:11:57Z</dcterms:created>
  <dcterms:modified xsi:type="dcterms:W3CDTF">2014-09-25T17:40:10Z</dcterms:modified>
</cp:coreProperties>
</file>